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Rubik" panose="020B0604020202020204" charset="-79"/>
      <p:regular r:id="rId8"/>
      <p:bold r:id="rId9"/>
      <p:italic r:id="rId10"/>
      <p:boldItalic r:id="rId11"/>
    </p:embeddedFont>
    <p:embeddedFont>
      <p:font typeface="Rubik Black" panose="020B0604020202020204" charset="-79"/>
      <p:bold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gk6qnFT4b6RgpkVXoTg6DGvk5Z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5D9B73-B456-4D17-8E97-0949E1AEC0B9}" v="2" dt="2022-10-16T14:43:31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microsoft.com/office/2016/11/relationships/changesInfo" Target="changesInfos/changesInfo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o Silveira de Souza" userId="262933c6-ea70-4143-b97c-d8f3745a13fd" providerId="ADAL" clId="{255D9B73-B456-4D17-8E97-0949E1AEC0B9}"/>
    <pc:docChg chg="undo custSel modSld">
      <pc:chgData name="Elmo Silveira de Souza" userId="262933c6-ea70-4143-b97c-d8f3745a13fd" providerId="ADAL" clId="{255D9B73-B456-4D17-8E97-0949E1AEC0B9}" dt="2022-10-16T14:46:33.600" v="207" actId="14100"/>
      <pc:docMkLst>
        <pc:docMk/>
      </pc:docMkLst>
      <pc:sldChg chg="addSp delSp modSp mod">
        <pc:chgData name="Elmo Silveira de Souza" userId="262933c6-ea70-4143-b97c-d8f3745a13fd" providerId="ADAL" clId="{255D9B73-B456-4D17-8E97-0949E1AEC0B9}" dt="2022-10-16T14:46:33.600" v="207" actId="14100"/>
        <pc:sldMkLst>
          <pc:docMk/>
          <pc:sldMk cId="0" sldId="256"/>
        </pc:sldMkLst>
        <pc:spChg chg="add mod">
          <ac:chgData name="Elmo Silveira de Souza" userId="262933c6-ea70-4143-b97c-d8f3745a13fd" providerId="ADAL" clId="{255D9B73-B456-4D17-8E97-0949E1AEC0B9}" dt="2022-10-16T14:43:23.257" v="0"/>
          <ac:spMkLst>
            <pc:docMk/>
            <pc:sldMk cId="0" sldId="256"/>
            <ac:spMk id="4" creationId="{C30B2998-59A9-2DDA-F579-75A9B0931C2E}"/>
          </ac:spMkLst>
        </pc:spChg>
        <pc:spChg chg="mod">
          <ac:chgData name="Elmo Silveira de Souza" userId="262933c6-ea70-4143-b97c-d8f3745a13fd" providerId="ADAL" clId="{255D9B73-B456-4D17-8E97-0949E1AEC0B9}" dt="2022-10-16T14:46:33.600" v="207" actId="14100"/>
          <ac:spMkLst>
            <pc:docMk/>
            <pc:sldMk cId="0" sldId="256"/>
            <ac:spMk id="77" creationId="{00000000-0000-0000-0000-000000000000}"/>
          </ac:spMkLst>
        </pc:spChg>
        <pc:spChg chg="mod">
          <ac:chgData name="Elmo Silveira de Souza" userId="262933c6-ea70-4143-b97c-d8f3745a13fd" providerId="ADAL" clId="{255D9B73-B456-4D17-8E97-0949E1AEC0B9}" dt="2022-10-16T14:44:10.156" v="76" actId="1076"/>
          <ac:spMkLst>
            <pc:docMk/>
            <pc:sldMk cId="0" sldId="256"/>
            <ac:spMk id="86" creationId="{00000000-0000-0000-0000-000000000000}"/>
          </ac:spMkLst>
        </pc:spChg>
        <pc:spChg chg="mod">
          <ac:chgData name="Elmo Silveira de Souza" userId="262933c6-ea70-4143-b97c-d8f3745a13fd" providerId="ADAL" clId="{255D9B73-B456-4D17-8E97-0949E1AEC0B9}" dt="2022-10-16T14:46:18.064" v="206" actId="20577"/>
          <ac:spMkLst>
            <pc:docMk/>
            <pc:sldMk cId="0" sldId="256"/>
            <ac:spMk id="93" creationId="{00000000-0000-0000-0000-000000000000}"/>
          </ac:spMkLst>
        </pc:spChg>
        <pc:spChg chg="mod">
          <ac:chgData name="Elmo Silveira de Souza" userId="262933c6-ea70-4143-b97c-d8f3745a13fd" providerId="ADAL" clId="{255D9B73-B456-4D17-8E97-0949E1AEC0B9}" dt="2022-10-16T14:44:00.399" v="74" actId="20577"/>
          <ac:spMkLst>
            <pc:docMk/>
            <pc:sldMk cId="0" sldId="256"/>
            <ac:spMk id="94" creationId="{00000000-0000-0000-0000-000000000000}"/>
          </ac:spMkLst>
        </pc:spChg>
        <pc:grpChg chg="del">
          <ac:chgData name="Elmo Silveira de Souza" userId="262933c6-ea70-4143-b97c-d8f3745a13fd" providerId="ADAL" clId="{255D9B73-B456-4D17-8E97-0949E1AEC0B9}" dt="2022-10-16T14:44:04.956" v="75" actId="478"/>
          <ac:grpSpMkLst>
            <pc:docMk/>
            <pc:sldMk cId="0" sldId="256"/>
            <ac:grpSpMk id="90" creationId="{00000000-0000-0000-0000-000000000000}"/>
          </ac:grpSpMkLst>
        </pc:grpChg>
        <pc:picChg chg="add mod">
          <ac:chgData name="Elmo Silveira de Souza" userId="262933c6-ea70-4143-b97c-d8f3745a13fd" providerId="ADAL" clId="{255D9B73-B456-4D17-8E97-0949E1AEC0B9}" dt="2022-10-16T14:43:36.501" v="2" actId="1076"/>
          <ac:picMkLst>
            <pc:docMk/>
            <pc:sldMk cId="0" sldId="256"/>
            <ac:picMk id="5" creationId="{86A4C569-4BD1-431F-B310-CAC140DD3704}"/>
          </ac:picMkLst>
        </pc:picChg>
      </pc:sldChg>
    </pc:docChg>
  </pc:docChgLst>
  <pc:docChgLst>
    <pc:chgData name="Elmo Silveira de Souza" userId="262933c6-ea70-4143-b97c-d8f3745a13fd" providerId="ADAL" clId="{F7E0BA4C-4554-44C4-AC6B-958C28CF970C}"/>
    <pc:docChg chg="modSld">
      <pc:chgData name="Elmo Silveira de Souza" userId="262933c6-ea70-4143-b97c-d8f3745a13fd" providerId="ADAL" clId="{F7E0BA4C-4554-44C4-AC6B-958C28CF970C}" dt="2022-10-16T13:33:36.516" v="2" actId="1076"/>
      <pc:docMkLst>
        <pc:docMk/>
      </pc:docMkLst>
      <pc:sldChg chg="modSp mod">
        <pc:chgData name="Elmo Silveira de Souza" userId="262933c6-ea70-4143-b97c-d8f3745a13fd" providerId="ADAL" clId="{F7E0BA4C-4554-44C4-AC6B-958C28CF970C}" dt="2022-10-16T13:33:36.516" v="2" actId="1076"/>
        <pc:sldMkLst>
          <pc:docMk/>
          <pc:sldMk cId="0" sldId="256"/>
        </pc:sldMkLst>
        <pc:spChg chg="mod">
          <ac:chgData name="Elmo Silveira de Souza" userId="262933c6-ea70-4143-b97c-d8f3745a13fd" providerId="ADAL" clId="{F7E0BA4C-4554-44C4-AC6B-958C28CF970C}" dt="2022-10-16T13:33:36.516" v="2" actId="1076"/>
          <ac:spMkLst>
            <pc:docMk/>
            <pc:sldMk cId="0" sldId="256"/>
            <ac:spMk id="8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90c1982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g1190c1982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1" name="Google Shape;11;p13"/>
          <p:cNvSpPr txBox="1"/>
          <p:nvPr/>
        </p:nvSpPr>
        <p:spPr>
          <a:xfrm>
            <a:off x="11242675" y="0"/>
            <a:ext cx="822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Interno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xame.com/negocios/fintech-que-faz-analise-de-credito-para-pmes-em-ate-3-minutos-recebe-aporte-de-r-20-milhoes/nao-tem-estrategia-de-sustentabilidade/" TargetMode="External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190c1982a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917"/>
            <a:ext cx="12192000" cy="684808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190c1982a8_0_0"/>
          <p:cNvSpPr/>
          <p:nvPr/>
        </p:nvSpPr>
        <p:spPr>
          <a:xfrm>
            <a:off x="6644800" y="882375"/>
            <a:ext cx="5478900" cy="2301038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1190c1982a8_0_0"/>
          <p:cNvSpPr/>
          <p:nvPr/>
        </p:nvSpPr>
        <p:spPr>
          <a:xfrm>
            <a:off x="6644800" y="3281223"/>
            <a:ext cx="5478900" cy="2231678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1190c1982a8_0_0"/>
          <p:cNvSpPr txBox="1"/>
          <p:nvPr/>
        </p:nvSpPr>
        <p:spPr>
          <a:xfrm>
            <a:off x="1692360" y="206812"/>
            <a:ext cx="5721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>
                <a:solidFill>
                  <a:srgbClr val="F47021"/>
                </a:solidFill>
                <a:latin typeface="Rubik Black"/>
                <a:ea typeface="Rubik Black"/>
                <a:cs typeface="Rubik Black"/>
                <a:sym typeface="Rubik Black"/>
              </a:rPr>
              <a:t>Alerta de Inteligência</a:t>
            </a:r>
            <a:endParaRPr sz="1400" b="1" i="0" u="none" strike="noStrike" cap="none">
              <a:solidFill>
                <a:srgbClr val="FFC20E"/>
              </a:solidFill>
              <a:latin typeface="Rubik Black"/>
              <a:ea typeface="Rubik Black"/>
              <a:cs typeface="Rubik Black"/>
              <a:sym typeface="Rubik Black"/>
            </a:endParaRPr>
          </a:p>
        </p:txBody>
      </p:sp>
      <p:pic>
        <p:nvPicPr>
          <p:cNvPr id="79" name="Google Shape;79;g1190c1982a8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563" y="206799"/>
            <a:ext cx="1372335" cy="69731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190c1982a8_0_0"/>
          <p:cNvSpPr txBox="1"/>
          <p:nvPr/>
        </p:nvSpPr>
        <p:spPr>
          <a:xfrm>
            <a:off x="3421224" y="6401790"/>
            <a:ext cx="5349551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O</a:t>
            </a:r>
            <a:r>
              <a:rPr lang="pt-BR" sz="700" b="1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NIC </a:t>
            </a:r>
            <a:r>
              <a:rPr lang="pt-BR" sz="700" b="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– Núcleo de Inteligência e Conhecimento da UGE/PR é responsável pelo desenvolvimento, disseminação e armazenamento destes produtos de Inteligência. Dúvidas, sugestões e melhorias deverão ser encaminhadas ao e-mail </a:t>
            </a:r>
            <a:r>
              <a:rPr lang="pt-BR" sz="700" b="0" i="0" u="sng" strike="noStrike" cap="none" dirty="0">
                <a:solidFill>
                  <a:srgbClr val="0070C0"/>
                </a:solidFill>
                <a:latin typeface="Rubik"/>
                <a:ea typeface="Rubik"/>
                <a:cs typeface="Rubik"/>
                <a:sym typeface="Rubik"/>
              </a:rPr>
              <a:t>pr-gruponucleodeinteligencia@pr.sebrae.com.br</a:t>
            </a:r>
            <a:endParaRPr sz="700" b="0" i="0" u="sng" strike="noStrike" cap="none" dirty="0">
              <a:solidFill>
                <a:srgbClr val="0070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1" name="Google Shape;81;g1190c1982a8_0_0"/>
          <p:cNvSpPr txBox="1"/>
          <p:nvPr/>
        </p:nvSpPr>
        <p:spPr>
          <a:xfrm>
            <a:off x="1487248" y="882379"/>
            <a:ext cx="49650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FFC20E"/>
                </a:solidFill>
                <a:latin typeface="Rubik Black"/>
                <a:ea typeface="Rubik Black"/>
                <a:cs typeface="Rubik Black"/>
                <a:sym typeface="Rubik Black"/>
              </a:rPr>
              <a:t>Fintech, que faz análise de crédito para as MPE’s, recebe aporte de 20 milhões do fundo SRM Ventures</a:t>
            </a:r>
            <a:endParaRPr sz="2000" b="1" dirty="0">
              <a:solidFill>
                <a:srgbClr val="FFC20E"/>
              </a:solidFill>
              <a:latin typeface="Rubik Black"/>
              <a:ea typeface="Rubik Black"/>
              <a:cs typeface="Rubik Black"/>
              <a:sym typeface="Rubik Blac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dirty="0">
                <a:solidFill>
                  <a:schemeClr val="accent2"/>
                </a:solidFill>
                <a:latin typeface="Rubik Black"/>
                <a:ea typeface="Rubik Black"/>
                <a:cs typeface="Rubik Black"/>
                <a:sym typeface="Rubik Black"/>
              </a:rPr>
              <a:t>A Tutu Digital facilita o processo de tomada de crédito online para micro e pequenas empresas.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1190c1982a8_0_0"/>
          <p:cNvSpPr txBox="1"/>
          <p:nvPr/>
        </p:nvSpPr>
        <p:spPr>
          <a:xfrm>
            <a:off x="1488022" y="2294812"/>
            <a:ext cx="49911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Fundada no ano de 2017 por Alan Martins, </a:t>
            </a:r>
            <a:r>
              <a:rPr lang="pt-BR" sz="1200" dirty="0">
                <a:solidFill>
                  <a:schemeClr val="dk1"/>
                </a:solidFill>
                <a:latin typeface="Rubik"/>
                <a:cs typeface="Rubik"/>
                <a:sym typeface="Rubik"/>
              </a:rPr>
              <a:t>a Tutu Digital facilita o processo de tomada de crédito online, </a:t>
            </a:r>
            <a:r>
              <a:rPr lang="pt-BR" sz="1200" dirty="0">
                <a:solidFill>
                  <a:srgbClr val="FF00FF"/>
                </a:solidFill>
                <a:latin typeface="Rubik"/>
                <a:cs typeface="Rubik"/>
                <a:sym typeface="Rubik"/>
              </a:rPr>
              <a:t>c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om taxas de aprovação </a:t>
            </a:r>
            <a:r>
              <a:rPr lang="pt-BR" sz="12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em média 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de 30% maiores que as dos bancos tradicionais.</a:t>
            </a: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O atendimento é 24 horas e a </a:t>
            </a:r>
            <a:r>
              <a:rPr lang="pt-BR" sz="1200" b="1" dirty="0">
                <a:solidFill>
                  <a:srgbClr val="FF00FF"/>
                </a:solidFill>
                <a:latin typeface="Rubik"/>
                <a:cs typeface="Rubik"/>
                <a:sym typeface="Rubik"/>
              </a:rPr>
              <a:t>análise é feita em até</a:t>
            </a: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pt-BR" sz="1200" b="1" dirty="0">
                <a:solidFill>
                  <a:srgbClr val="FF00FF"/>
                </a:solidFill>
                <a:latin typeface="Rubik"/>
                <a:cs typeface="Rubik"/>
                <a:sym typeface="Rubik"/>
              </a:rPr>
              <a:t>3 minutos. </a:t>
            </a:r>
            <a:endParaRPr sz="1200" b="1" dirty="0">
              <a:solidFill>
                <a:srgbClr val="FF00FF"/>
              </a:solidFill>
              <a:latin typeface="Rubik"/>
              <a:cs typeface="Rubik"/>
              <a:sym typeface="Rubi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O maior diferencial da fintech é que 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os investidores podem aportar a partir de R$500,00 e diversificar os valores</a:t>
            </a: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para diminuir os riscos.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Enquanto as MPEs tem maior dificuldade para conseguir crédito com bancos tradicionais, a Tutu Digital realiza a solicitação online muito rapidamente. Além disso, caso o valor pedido pela empresa não seja aprovado, 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é enviado um retorno com o valor que a Fintech aprovaria</a:t>
            </a: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facilitando o processo. A expectativa é operacionalizar cerca de 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R$100 milhões em crédito </a:t>
            </a: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no mercado no ano de 2023; quatro vezes mais que em 2022.  </a:t>
            </a:r>
            <a:endParaRPr sz="1200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3" name="Google Shape;83;g1190c1982a8_0_0"/>
          <p:cNvSpPr txBox="1"/>
          <p:nvPr/>
        </p:nvSpPr>
        <p:spPr>
          <a:xfrm>
            <a:off x="7014459" y="961412"/>
            <a:ext cx="516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b="0" i="0" u="none" strike="noStrike" cap="none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pt-BR" i="0" u="none" strike="noStrike" cap="none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Por que é interessante?</a:t>
            </a:r>
            <a:endParaRPr sz="12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g1190c1982a8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3099" y="921529"/>
            <a:ext cx="426717" cy="41843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1190c1982a8_0_0"/>
          <p:cNvSpPr txBox="1"/>
          <p:nvPr/>
        </p:nvSpPr>
        <p:spPr>
          <a:xfrm>
            <a:off x="6713825" y="1345099"/>
            <a:ext cx="53607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Uma das grandes dificuldades que os pequenos negócios enfrentam é o processo de tomada de crédito. A Tutu Digital facilita este processo, desburocratizando a tomada de decisão e elevando a disponibilidade de capital para as pequenas empresas.  </a:t>
            </a:r>
            <a:endParaRPr sz="12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O aporte de crédito recebido pela Fintech propicia a ampliação das oportunidades de atuação e desenvolvimento de novos serviços de crédito às MPEs. Nesse sentido, o aporte de crédito tem o potencial de ampliar o acesso a crédito para os pequenos negócios.</a:t>
            </a:r>
            <a:endParaRPr sz="12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g1190c1982a8_0_0"/>
          <p:cNvSpPr txBox="1"/>
          <p:nvPr/>
        </p:nvSpPr>
        <p:spPr>
          <a:xfrm>
            <a:off x="-105812" y="2845158"/>
            <a:ext cx="1691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pt-BR" sz="900" b="1" i="0" u="none" strike="noStrike" cap="none" dirty="0">
                <a:solidFill>
                  <a:schemeClr val="accent2"/>
                </a:solidFill>
                <a:latin typeface="Rubik"/>
                <a:ea typeface="Rubik"/>
                <a:cs typeface="Rubik"/>
                <a:sym typeface="Rubik"/>
              </a:rPr>
              <a:t>Fontes:</a:t>
            </a:r>
            <a:endParaRPr sz="800" b="0" i="0" u="none" strike="noStrike" cap="none" dirty="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sng" strike="noStrike" cap="none" dirty="0">
                <a:solidFill>
                  <a:schemeClr val="hlink"/>
                </a:solidFill>
                <a:latin typeface="Rubik"/>
                <a:ea typeface="Rubik"/>
                <a:cs typeface="Rubik"/>
                <a:sym typeface="Rubik"/>
                <a:hlinkClick r:id="rId6"/>
              </a:rPr>
              <a:t>Exame</a:t>
            </a:r>
            <a:endParaRPr sz="800" b="0" i="0" u="none" strike="noStrike" cap="none" dirty="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87" name="Google Shape;87;g1190c1982a8_0_0"/>
          <p:cNvGrpSpPr/>
          <p:nvPr/>
        </p:nvGrpSpPr>
        <p:grpSpPr>
          <a:xfrm>
            <a:off x="298642" y="1954690"/>
            <a:ext cx="991200" cy="755598"/>
            <a:chOff x="159089" y="3309232"/>
            <a:chExt cx="991200" cy="755598"/>
          </a:xfrm>
        </p:grpSpPr>
        <p:pic>
          <p:nvPicPr>
            <p:cNvPr id="88" name="Google Shape;88;g1190c1982a8_0_0" descr="Ícone&#10;&#10;Descrição gerada automaticament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41654" y="3309232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g1190c1982a8_0_0"/>
            <p:cNvSpPr txBox="1"/>
            <p:nvPr/>
          </p:nvSpPr>
          <p:spPr>
            <a:xfrm>
              <a:off x="159089" y="3664630"/>
              <a:ext cx="991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pt-BR" sz="1000" b="1" dirty="0"/>
                <a:t>Curto/Médio </a:t>
              </a:r>
              <a:endParaRPr sz="1000" b="1"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pt-BR" sz="1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Prazo</a:t>
              </a:r>
              <a:endParaRPr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g1190c1982a8_0_0"/>
          <p:cNvSpPr txBox="1"/>
          <p:nvPr/>
        </p:nvSpPr>
        <p:spPr>
          <a:xfrm>
            <a:off x="6703093" y="3814784"/>
            <a:ext cx="54207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AutoNum type="arabicPeriod"/>
            </a:pPr>
            <a:r>
              <a:rPr lang="pt-BR" sz="1200" b="0" i="0" u="none" strike="noStrike" cap="none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Busque orientação sobre </a:t>
            </a:r>
            <a:r>
              <a:rPr lang="pt-BR" sz="12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as oportunidades e as funcionalidades da tomada de crédito junto Tutu Digital; 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AutoNum type="arabicPeriod"/>
            </a:pPr>
            <a:endParaRPr lang="pt-BR" sz="12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indent="-342900" algn="just">
              <a:buClr>
                <a:srgbClr val="434343"/>
              </a:buClr>
              <a:buSzPts val="1200"/>
              <a:buFont typeface="Arial"/>
              <a:buAutoNum type="arabicPeriod"/>
            </a:pPr>
            <a:r>
              <a:rPr lang="pt-BR" sz="1200" b="0" i="0" u="none" strike="noStrike" cap="none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Busque as consultorias financeiras do SEBRAE para compreender como é possível enfrentar situações de dificuldade relacionadas ao crédito, capital de giro, formação de preço de venda, dentre outros temas que estão relacionados com o sucesso financeiro do seu empreendimento.</a:t>
            </a:r>
            <a:endParaRPr lang="pt-BR" sz="1200" dirty="0">
              <a:solidFill>
                <a:srgbClr val="434343"/>
              </a:solidFill>
              <a:ea typeface="Rubi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AutoNum type="arabicPeriod"/>
            </a:pPr>
            <a:endParaRPr sz="1200" b="0" i="0" u="none" strike="noStrike" cap="none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4" name="Google Shape;94;g1190c1982a8_0_0"/>
          <p:cNvSpPr txBox="1"/>
          <p:nvPr/>
        </p:nvSpPr>
        <p:spPr>
          <a:xfrm>
            <a:off x="7055362" y="3332770"/>
            <a:ext cx="516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Dicas d</a:t>
            </a:r>
            <a:r>
              <a:rPr lang="pt-BR" i="0" u="none" strike="noStrike" cap="none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o SEBRAE para você:</a:t>
            </a:r>
            <a:endParaRPr sz="12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g1190c1982a8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3093" y="3332785"/>
            <a:ext cx="426717" cy="3841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AF8079-4055-DA6D-28AB-5AB70BD12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305" y="1579076"/>
            <a:ext cx="106325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Oportunidade</a:t>
            </a:r>
          </a:p>
        </p:txBody>
      </p:sp>
      <p:pic>
        <p:nvPicPr>
          <p:cNvPr id="3" name="Picture 2" descr="Ícone&#10;&#10;Descrição gerada automaticamente">
            <a:extLst>
              <a:ext uri="{FF2B5EF4-FFF2-40B4-BE49-F238E27FC236}">
                <a16:creationId xmlns:a16="http://schemas.microsoft.com/office/drawing/2014/main" id="{3069D707-3174-860D-D2B4-A3C8EBA18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05" y="112211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30B2998-59A9-2DDA-F579-75A9B0931C2E}"/>
              </a:ext>
            </a:extLst>
          </p:cNvPr>
          <p:cNvSpPr/>
          <p:nvPr/>
        </p:nvSpPr>
        <p:spPr>
          <a:xfrm>
            <a:off x="10603720" y="8128"/>
            <a:ext cx="1530456" cy="440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6A4C569-4BD1-431F-B310-CAC140DD3704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9421" y1="18231" x2="84991" y2="60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7203" y="-11863"/>
            <a:ext cx="994796" cy="9475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404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Rubik Black</vt:lpstr>
      <vt:lpstr>Calibri</vt:lpstr>
      <vt:lpstr>Rubik</vt:lpstr>
      <vt:lpstr>Arial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VSCOM 4</dc:creator>
  <cp:lastModifiedBy>Elmo Silveira de Souza</cp:lastModifiedBy>
  <cp:revision>2</cp:revision>
  <dcterms:created xsi:type="dcterms:W3CDTF">2021-11-16T14:18:12Z</dcterms:created>
  <dcterms:modified xsi:type="dcterms:W3CDTF">2022-10-16T14:46:44Z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17d0ede-aeba-4cac-a28d-f0cae284d260_Enabled">
    <vt:lpwstr>true</vt:lpwstr>
  </property>
  <property fmtid="{D5CDD505-2E9C-101B-9397-08002B2CF9AE}" pid="3" name="MSIP_Label_317d0ede-aeba-4cac-a28d-f0cae284d260_SetDate">
    <vt:lpwstr>2021-12-16T22:39:42Z</vt:lpwstr>
  </property>
  <property fmtid="{D5CDD505-2E9C-101B-9397-08002B2CF9AE}" pid="4" name="MSIP_Label_317d0ede-aeba-4cac-a28d-f0cae284d260_Method">
    <vt:lpwstr>Privileged</vt:lpwstr>
  </property>
  <property fmtid="{D5CDD505-2E9C-101B-9397-08002B2CF9AE}" pid="5" name="MSIP_Label_317d0ede-aeba-4cac-a28d-f0cae284d260_Name">
    <vt:lpwstr>PR - Interno</vt:lpwstr>
  </property>
  <property fmtid="{D5CDD505-2E9C-101B-9397-08002B2CF9AE}" pid="6" name="MSIP_Label_317d0ede-aeba-4cac-a28d-f0cae284d260_SiteId">
    <vt:lpwstr>97298271-1bd7-4ac5-935b-88addef636cc</vt:lpwstr>
  </property>
  <property fmtid="{D5CDD505-2E9C-101B-9397-08002B2CF9AE}" pid="7" name="MSIP_Label_317d0ede-aeba-4cac-a28d-f0cae284d260_ActionId">
    <vt:lpwstr>e5ce3fd6-1762-4902-89d3-4d51203c8bf4</vt:lpwstr>
  </property>
  <property fmtid="{D5CDD505-2E9C-101B-9397-08002B2CF9AE}" pid="8" name="MSIP_Label_317d0ede-aeba-4cac-a28d-f0cae284d260_ContentBits">
    <vt:lpwstr>1</vt:lpwstr>
  </property>
  <property fmtid="{D5CDD505-2E9C-101B-9397-08002B2CF9AE}" pid="9" name="ClassificationContentMarkingHeaderLocations">
    <vt:lpwstr>Tema do Office:8</vt:lpwstr>
  </property>
  <property fmtid="{D5CDD505-2E9C-101B-9397-08002B2CF9AE}" pid="10" name="ClassificationContentMarkingHeaderText">
    <vt:lpwstr>Interno</vt:lpwstr>
  </property>
  <property fmtid="{D5CDD505-2E9C-101B-9397-08002B2CF9AE}" pid="11" name="ContentTypeId">
    <vt:lpwstr>0x010100253570B17425D84890FAD03FB1A59E7600262BDCF70CF9C24B892B0755A72EC938</vt:lpwstr>
  </property>
  <property fmtid="{D5CDD505-2E9C-101B-9397-08002B2CF9AE}" pid="12" name="Unidades_x0020_Sebrae">
    <vt:lpwstr/>
  </property>
  <property fmtid="{D5CDD505-2E9C-101B-9397-08002B2CF9AE}" pid="13" name="TaxKeyword">
    <vt:lpwstr>1251;#comunicado interno|65ea21fa-8ba2-4793-8938-eaa673dbf922;#415;#Template|079ae28f-24b3-4183-a80b-6f961b84f2dd</vt:lpwstr>
  </property>
  <property fmtid="{D5CDD505-2E9C-101B-9397-08002B2CF9AE}" pid="14" name="n2ca4696a647438d933994822768192e">
    <vt:lpwstr/>
  </property>
  <property fmtid="{D5CDD505-2E9C-101B-9397-08002B2CF9AE}" pid="15" name="Ciclo">
    <vt:lpwstr>,</vt:lpwstr>
  </property>
  <property fmtid="{D5CDD505-2E9C-101B-9397-08002B2CF9AE}" pid="16" name="Classifica_x00e7__x00e3_o">
    <vt:lpwstr/>
  </property>
  <property fmtid="{D5CDD505-2E9C-101B-9397-08002B2CF9AE}" pid="17" name="Classificação">
    <vt:lpwstr/>
  </property>
  <property fmtid="{D5CDD505-2E9C-101B-9397-08002B2CF9AE}" pid="18" name="Unidades Sebrae">
    <vt:lpwstr/>
  </property>
</Properties>
</file>